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6" d="100"/>
          <a:sy n="86" d="100"/>
        </p:scale>
        <p:origin x="-9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92DE09-09AD-7D41-A394-23BC4D301337}"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92DE09-09AD-7D41-A394-23BC4D301337}"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92DE09-09AD-7D41-A394-23BC4D301337}"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92DE09-09AD-7D41-A394-23BC4D301337}"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92DE09-09AD-7D41-A394-23BC4D301337}" type="datetimeFigureOut">
              <a:rPr lang="en-US" smtClean="0"/>
              <a:pPr/>
              <a:t>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92DE09-09AD-7D41-A394-23BC4D301337}" type="datetimeFigureOut">
              <a:rPr lang="en-US" smtClean="0"/>
              <a:pPr/>
              <a:t>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92DE09-09AD-7D41-A394-23BC4D301337}" type="datetimeFigureOut">
              <a:rPr lang="en-US" smtClean="0"/>
              <a:pPr/>
              <a:t>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92DE09-09AD-7D41-A394-23BC4D301337}" type="datetimeFigureOut">
              <a:rPr lang="en-US" smtClean="0"/>
              <a:pPr/>
              <a:t>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92DE09-09AD-7D41-A394-23BC4D301337}" type="datetimeFigureOut">
              <a:rPr lang="en-US" smtClean="0"/>
              <a:pPr/>
              <a:t>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92DE09-09AD-7D41-A394-23BC4D301337}" type="datetimeFigureOut">
              <a:rPr lang="en-US" smtClean="0"/>
              <a:pPr/>
              <a:t>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92DE09-09AD-7D41-A394-23BC4D301337}" type="datetimeFigureOut">
              <a:rPr lang="en-US" smtClean="0"/>
              <a:pPr/>
              <a:t>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97262-DD40-F34F-9E40-2960ABF3E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92DE09-09AD-7D41-A394-23BC4D301337}" type="datetimeFigureOut">
              <a:rPr lang="en-US" smtClean="0"/>
              <a:pPr/>
              <a:t>9/20/10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D97262-DD40-F34F-9E40-2960ABF3E11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397097"/>
          </a:xfrm>
        </p:spPr>
        <p:txBody>
          <a:bodyPr/>
          <a:lstStyle/>
          <a:p>
            <a:r>
              <a:rPr lang="en-US" dirty="0" smtClean="0"/>
              <a:t>The Federal Courts and Federalism</a:t>
            </a:r>
            <a:endParaRPr lang="en-US" dirty="0"/>
          </a:p>
        </p:txBody>
      </p:sp>
      <p:sp>
        <p:nvSpPr>
          <p:cNvPr id="5" name="Subtitle 4"/>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Learning Objectives </a:t>
            </a:r>
            <a:endParaRPr lang="en-US" dirty="0"/>
          </a:p>
        </p:txBody>
      </p:sp>
      <p:sp>
        <p:nvSpPr>
          <p:cNvPr id="3" name="Content Placeholder 2"/>
          <p:cNvSpPr>
            <a:spLocks noGrp="1"/>
          </p:cNvSpPr>
          <p:nvPr>
            <p:ph idx="1"/>
          </p:nvPr>
        </p:nvSpPr>
        <p:spPr/>
        <p:txBody>
          <a:bodyPr/>
          <a:lstStyle/>
          <a:p>
            <a:r>
              <a:rPr lang="en-US" dirty="0" smtClean="0"/>
              <a:t>Analyze the role of the national courts in regulating federalism.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McCulloch </a:t>
            </a:r>
            <a:r>
              <a:rPr lang="en-US" i="1" dirty="0" err="1" smtClean="0"/>
              <a:t>v</a:t>
            </a:r>
            <a:r>
              <a:rPr lang="en-US" i="1" dirty="0" smtClean="0"/>
              <a:t>. Maryland</a:t>
            </a:r>
            <a:endParaRPr lang="en-US" i="1" dirty="0"/>
          </a:p>
        </p:txBody>
      </p:sp>
      <p:sp>
        <p:nvSpPr>
          <p:cNvPr id="3" name="Content Placeholder 2"/>
          <p:cNvSpPr>
            <a:spLocks noGrp="1"/>
          </p:cNvSpPr>
          <p:nvPr>
            <p:ph idx="1"/>
          </p:nvPr>
        </p:nvSpPr>
        <p:spPr/>
        <p:txBody>
          <a:bodyPr/>
          <a:lstStyle/>
          <a:p>
            <a:r>
              <a:rPr lang="en-US" dirty="0" smtClean="0"/>
              <a:t>The federal courts claimed the power to decide which level of government should do what, for whom, and to whom. </a:t>
            </a:r>
          </a:p>
          <a:p>
            <a:endParaRPr lang="en-US" dirty="0" smtClean="0"/>
          </a:p>
          <a:p>
            <a:r>
              <a:rPr lang="en-US" dirty="0" smtClean="0"/>
              <a:t>Established the doctrines of national supremacy and implied powers.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McCulloch </a:t>
            </a:r>
            <a:r>
              <a:rPr lang="en-US" i="1" dirty="0" err="1" smtClean="0"/>
              <a:t>v</a:t>
            </a:r>
            <a:r>
              <a:rPr lang="en-US" i="1" dirty="0" smtClean="0"/>
              <a:t>. Maryland</a:t>
            </a:r>
            <a:endParaRPr lang="en-US" i="1" dirty="0"/>
          </a:p>
        </p:txBody>
      </p:sp>
      <p:sp>
        <p:nvSpPr>
          <p:cNvPr id="3" name="Content Placeholder 2"/>
          <p:cNvSpPr>
            <a:spLocks noGrp="1"/>
          </p:cNvSpPr>
          <p:nvPr>
            <p:ph idx="1"/>
          </p:nvPr>
        </p:nvSpPr>
        <p:spPr/>
        <p:txBody>
          <a:bodyPr/>
          <a:lstStyle/>
          <a:p>
            <a:r>
              <a:rPr lang="en-US" dirty="0" smtClean="0"/>
              <a:t>“Let the end be legitimate, let it be within the scope of the Constitution, and all means which are appropriate, which are plainly adapted to to that end, which are not prohibited, but consist with the letter and spirit of the constitution are constitutional.” </a:t>
            </a:r>
          </a:p>
          <a:p>
            <a:endParaRPr lang="en-US" i="1" dirty="0" smtClean="0"/>
          </a:p>
          <a:p>
            <a:pPr algn="r">
              <a:buNone/>
            </a:pPr>
            <a:r>
              <a:rPr lang="en-US" i="1" dirty="0" smtClean="0"/>
              <a:t>- Chief Justice John Marshall on implied powers</a:t>
            </a:r>
            <a:r>
              <a:rPr lang="en-US" dirty="0" smtClean="0"/>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McCulloch </a:t>
            </a:r>
            <a:r>
              <a:rPr lang="en-US" i="1" dirty="0" err="1" smtClean="0"/>
              <a:t>v</a:t>
            </a:r>
            <a:r>
              <a:rPr lang="en-US" i="1" dirty="0" smtClean="0"/>
              <a:t>. Maryland</a:t>
            </a:r>
            <a:endParaRPr lang="en-US" i="1" dirty="0"/>
          </a:p>
        </p:txBody>
      </p:sp>
      <p:sp>
        <p:nvSpPr>
          <p:cNvPr id="3" name="Content Placeholder 2"/>
          <p:cNvSpPr>
            <a:spLocks noGrp="1"/>
          </p:cNvSpPr>
          <p:nvPr>
            <p:ph idx="1"/>
          </p:nvPr>
        </p:nvSpPr>
        <p:spPr>
          <a:xfrm>
            <a:off x="220892" y="1600200"/>
            <a:ext cx="8923108" cy="4915015"/>
          </a:xfrm>
        </p:spPr>
        <p:txBody>
          <a:bodyPr>
            <a:normAutofit/>
          </a:bodyPr>
          <a:lstStyle/>
          <a:p>
            <a:r>
              <a:rPr lang="en-US" dirty="0" smtClean="0"/>
              <a:t>“ The power to tax involves the power to destroy…If the right of the States to tax the means employed by the general government be conceded, the declaration that the Constitution and the laws made in pursuance thereof, shall be the supreme law of the land, is empty and unmeaning declamation.” </a:t>
            </a:r>
          </a:p>
          <a:p>
            <a:endParaRPr lang="en-US" dirty="0" smtClean="0"/>
          </a:p>
          <a:p>
            <a:pPr>
              <a:buNone/>
            </a:pPr>
            <a:r>
              <a:rPr lang="en-US" dirty="0" smtClean="0"/>
              <a:t>- </a:t>
            </a:r>
            <a:r>
              <a:rPr lang="en-US" i="1" dirty="0" smtClean="0"/>
              <a:t>Chief Justice John Marshall on national supremacy </a:t>
            </a:r>
            <a:endParaRPr lang="en-US" i="1"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Courts and the States</a:t>
            </a:r>
            <a:endParaRPr lang="en-US" dirty="0"/>
          </a:p>
        </p:txBody>
      </p:sp>
      <p:sp>
        <p:nvSpPr>
          <p:cNvPr id="3" name="Content Placeholder 2"/>
          <p:cNvSpPr>
            <a:spLocks noGrp="1"/>
          </p:cNvSpPr>
          <p:nvPr>
            <p:ph idx="1"/>
          </p:nvPr>
        </p:nvSpPr>
        <p:spPr/>
        <p:txBody>
          <a:bodyPr/>
          <a:lstStyle/>
          <a:p>
            <a:r>
              <a:rPr lang="en-US" dirty="0" smtClean="0"/>
              <a:t>The authority of federal judges to review the activities of state and local governments has expanded over recent decades. </a:t>
            </a:r>
          </a:p>
          <a:p>
            <a:pPr lvl="1"/>
            <a:r>
              <a:rPr lang="en-US" dirty="0" smtClean="0"/>
              <a:t>Judicial interpretations of the Fourteenth Amendment’s due process clause </a:t>
            </a:r>
          </a:p>
          <a:p>
            <a:pPr lvl="1"/>
            <a:r>
              <a:rPr lang="en-US" dirty="0" smtClean="0"/>
              <a:t>Almost every state action is now subject to challenge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Courts and the State</a:t>
            </a:r>
            <a:endParaRPr lang="en-US" dirty="0"/>
          </a:p>
        </p:txBody>
      </p:sp>
      <p:sp>
        <p:nvSpPr>
          <p:cNvPr id="3" name="Content Placeholder 2"/>
          <p:cNvSpPr>
            <a:spLocks noGrp="1"/>
          </p:cNvSpPr>
          <p:nvPr>
            <p:ph idx="1"/>
          </p:nvPr>
        </p:nvSpPr>
        <p:spPr/>
        <p:txBody>
          <a:bodyPr/>
          <a:lstStyle/>
          <a:p>
            <a:r>
              <a:rPr lang="en-US" dirty="0" smtClean="0"/>
              <a:t>Preemption</a:t>
            </a:r>
          </a:p>
          <a:p>
            <a:pPr lvl="1"/>
            <a:r>
              <a:rPr lang="en-US" dirty="0" smtClean="0"/>
              <a:t>Occurs </a:t>
            </a:r>
            <a:r>
              <a:rPr lang="en-US" dirty="0" smtClean="0"/>
              <a:t>when a federal law or regulation takes precedence over a state or local law or regulation</a:t>
            </a:r>
          </a:p>
          <a:p>
            <a:pPr lvl="1"/>
            <a:endParaRPr lang="en-US" dirty="0" smtClean="0"/>
          </a:p>
          <a:p>
            <a:pPr lvl="1"/>
            <a:r>
              <a:rPr lang="en-US" dirty="0" smtClean="0"/>
              <a:t>Applies when “federal interest is so </a:t>
            </a:r>
            <a:r>
              <a:rPr lang="en-US" dirty="0" smtClean="0"/>
              <a:t>dominant that the federal system will be assumed to preclude enforcement of state laws on the same subject.” (Ex: </a:t>
            </a:r>
            <a:r>
              <a:rPr lang="en-US" i="1" dirty="0" smtClean="0"/>
              <a:t>Nevada </a:t>
            </a:r>
            <a:r>
              <a:rPr lang="en-US" i="1" dirty="0" err="1" smtClean="0"/>
              <a:t>v</a:t>
            </a:r>
            <a:r>
              <a:rPr lang="en-US" i="1" dirty="0" smtClean="0"/>
              <a:t>. </a:t>
            </a:r>
            <a:r>
              <a:rPr lang="en-US" i="1" dirty="0" err="1" smtClean="0"/>
              <a:t>Hibbs</a:t>
            </a:r>
            <a:r>
              <a:rPr lang="en-US" dirty="0" smtClean="0"/>
              <a:t>, Civil Rights Act of 1964, Voting Rights </a:t>
            </a:r>
            <a:r>
              <a:rPr lang="en-US" smtClean="0"/>
              <a:t>Act of 1965) </a:t>
            </a:r>
            <a:r>
              <a:rPr lang="en-US" i="1" smtClean="0"/>
              <a:t>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100</TotalTime>
  <Words>303</Words>
  <Application>Microsoft Macintosh PowerPoint</Application>
  <PresentationFormat>On-screen Show (4:3)</PresentationFormat>
  <Paragraphs>24</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The Federal Courts and Federalism</vt:lpstr>
      <vt:lpstr>Learning Objectives </vt:lpstr>
      <vt:lpstr>McCulloch v. Maryland</vt:lpstr>
      <vt:lpstr>McCulloch v. Maryland</vt:lpstr>
      <vt:lpstr>McCulloch v. Maryland</vt:lpstr>
      <vt:lpstr>Federal Courts and the States</vt:lpstr>
      <vt:lpstr>Federal Courts and the State</vt:lpstr>
    </vt:vector>
  </TitlesOfParts>
  <Company>Peoria Notre Dame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Federal Courts and Federalism</dc:title>
  <dc:creator>Katie Madison</dc:creator>
  <cp:lastModifiedBy>Katie Madison</cp:lastModifiedBy>
  <cp:revision>3</cp:revision>
  <dcterms:created xsi:type="dcterms:W3CDTF">2010-09-20T20:02:58Z</dcterms:created>
  <dcterms:modified xsi:type="dcterms:W3CDTF">2010-09-20T20:07:08Z</dcterms:modified>
</cp:coreProperties>
</file>